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notesMasterIdLst>
    <p:notesMasterId r:id="rId14"/>
  </p:notesMasterIdLst>
  <p:sldIdLst>
    <p:sldId id="256" r:id="rId2"/>
    <p:sldId id="257" r:id="rId3"/>
    <p:sldId id="267" r:id="rId4"/>
    <p:sldId id="268" r:id="rId5"/>
    <p:sldId id="279" r:id="rId6"/>
    <p:sldId id="266" r:id="rId7"/>
    <p:sldId id="277" r:id="rId8"/>
    <p:sldId id="280" r:id="rId9"/>
    <p:sldId id="269" r:id="rId10"/>
    <p:sldId id="258" r:id="rId11"/>
    <p:sldId id="260" r:id="rId12"/>
    <p:sldId id="272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64"/>
    <p:restoredTop sz="94729"/>
  </p:normalViewPr>
  <p:slideViewPr>
    <p:cSldViewPr snapToGrid="0" snapToObjects="1">
      <p:cViewPr varScale="1">
        <p:scale>
          <a:sx n="114" d="100"/>
          <a:sy n="114" d="100"/>
        </p:scale>
        <p:origin x="53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/C:\Users\ggordon\Desktop\2018%20Budget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64572803138647339"/>
          <c:y val="2.5474923742640279E-2"/>
          <c:w val="0.33479153310429099"/>
          <c:h val="0.96063644747109311"/>
        </c:manualLayout>
      </c:layout>
      <c:overlay val="0"/>
      <c:txPr>
        <a:bodyPr/>
        <a:lstStyle/>
        <a:p>
          <a:pPr>
            <a:defRPr sz="745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66415426371235498"/>
          <c:y val="2.257165789838856E-2"/>
          <c:w val="0.33479153310429099"/>
          <c:h val="0.96063644747109311"/>
        </c:manualLayout>
      </c:layout>
      <c:overlay val="0"/>
      <c:txPr>
        <a:bodyPr/>
        <a:lstStyle/>
        <a:p>
          <a:pPr>
            <a:defRPr sz="745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6419-9745-AD64-BDC8363F11DC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1-6419-9745-AD64-BDC8363F11DC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2-6419-9745-AD64-BDC8363F11DC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3-6419-9745-AD64-BDC8363F11DC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4-6419-9745-AD64-BDC8363F11DC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05-6419-9745-AD64-BDC8363F11DC}"/>
              </c:ext>
            </c:extLst>
          </c:dPt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06-6419-9745-AD64-BDC8363F11DC}"/>
              </c:ext>
            </c:extLst>
          </c:dPt>
          <c:dPt>
            <c:idx val="7"/>
            <c:bubble3D val="0"/>
            <c:extLst>
              <c:ext xmlns:c16="http://schemas.microsoft.com/office/drawing/2014/chart" uri="{C3380CC4-5D6E-409C-BE32-E72D297353CC}">
                <c16:uniqueId val="{00000007-6419-9745-AD64-BDC8363F11DC}"/>
              </c:ext>
            </c:extLst>
          </c:dPt>
          <c:dPt>
            <c:idx val="8"/>
            <c:bubble3D val="0"/>
            <c:extLst>
              <c:ext xmlns:c16="http://schemas.microsoft.com/office/drawing/2014/chart" uri="{C3380CC4-5D6E-409C-BE32-E72D297353CC}">
                <c16:uniqueId val="{00000008-6419-9745-AD64-BDC8363F11DC}"/>
              </c:ext>
            </c:extLst>
          </c:dPt>
          <c:dPt>
            <c:idx val="9"/>
            <c:bubble3D val="0"/>
            <c:extLst>
              <c:ext xmlns:c16="http://schemas.microsoft.com/office/drawing/2014/chart" uri="{C3380CC4-5D6E-409C-BE32-E72D297353CC}">
                <c16:uniqueId val="{00000009-6419-9745-AD64-BDC8363F11DC}"/>
              </c:ext>
            </c:extLst>
          </c:dPt>
          <c:dPt>
            <c:idx val="10"/>
            <c:bubble3D val="0"/>
            <c:extLst>
              <c:ext xmlns:c16="http://schemas.microsoft.com/office/drawing/2014/chart" uri="{C3380CC4-5D6E-409C-BE32-E72D297353CC}">
                <c16:uniqueId val="{0000000A-6419-9745-AD64-BDC8363F11DC}"/>
              </c:ext>
            </c:extLst>
          </c:dPt>
          <c:dPt>
            <c:idx val="11"/>
            <c:bubble3D val="0"/>
            <c:extLst>
              <c:ext xmlns:c16="http://schemas.microsoft.com/office/drawing/2014/chart" uri="{C3380CC4-5D6E-409C-BE32-E72D297353CC}">
                <c16:uniqueId val="{0000000B-6419-9745-AD64-BDC8363F11DC}"/>
              </c:ext>
            </c:extLst>
          </c:dPt>
          <c:dPt>
            <c:idx val="12"/>
            <c:bubble3D val="0"/>
            <c:extLst>
              <c:ext xmlns:c16="http://schemas.microsoft.com/office/drawing/2014/chart" uri="{C3380CC4-5D6E-409C-BE32-E72D297353CC}">
                <c16:uniqueId val="{0000000C-6419-9745-AD64-BDC8363F11DC}"/>
              </c:ext>
            </c:extLst>
          </c:dPt>
          <c:dPt>
            <c:idx val="13"/>
            <c:bubble3D val="0"/>
            <c:extLst>
              <c:ext xmlns:c16="http://schemas.microsoft.com/office/drawing/2014/chart" uri="{C3380CC4-5D6E-409C-BE32-E72D297353CC}">
                <c16:uniqueId val="{0000000D-6419-9745-AD64-BDC8363F11DC}"/>
              </c:ext>
            </c:extLst>
          </c:dPt>
          <c:dPt>
            <c:idx val="14"/>
            <c:bubble3D val="0"/>
            <c:extLst>
              <c:ext xmlns:c16="http://schemas.microsoft.com/office/drawing/2014/chart" uri="{C3380CC4-5D6E-409C-BE32-E72D297353CC}">
                <c16:uniqueId val="{0000000E-6419-9745-AD64-BDC8363F11DC}"/>
              </c:ext>
            </c:extLst>
          </c:dPt>
          <c:cat>
            <c:strRef>
              <c:f>'C:\Users\ggordon\Desktop\[2018 Budget.xls]GF Pie'!$A$3:$A$17</c:f>
              <c:strCache>
                <c:ptCount val="15"/>
                <c:pt idx="0">
                  <c:v>PROPERTY TAXES</c:v>
                </c:pt>
                <c:pt idx="1">
                  <c:v>LOCAL ENABLING TAXES</c:v>
                </c:pt>
                <c:pt idx="2">
                  <c:v>Misc GRANTS</c:v>
                </c:pt>
                <c:pt idx="3">
                  <c:v>BUS LICENSES &amp; PERMITS</c:v>
                </c:pt>
                <c:pt idx="4">
                  <c:v>HIGHWAYS AND STREETS</c:v>
                </c:pt>
                <c:pt idx="5">
                  <c:v>INTERFUND TRANSFERS</c:v>
                </c:pt>
                <c:pt idx="6">
                  <c:v>NON BUSINESS LICENSES &amp; PERMITS</c:v>
                </c:pt>
                <c:pt idx="7">
                  <c:v>PUBLIC SAFETY</c:v>
                </c:pt>
                <c:pt idx="8">
                  <c:v>INTERGOVERMENTAL REVENUE</c:v>
                </c:pt>
                <c:pt idx="9">
                  <c:v>FINES</c:v>
                </c:pt>
                <c:pt idx="10">
                  <c:v>RENTS &amp; ROYALTIES</c:v>
                </c:pt>
                <c:pt idx="11">
                  <c:v>INTEREST EARNINGS</c:v>
                </c:pt>
                <c:pt idx="12">
                  <c:v>STATE SHARED REVENUE</c:v>
                </c:pt>
                <c:pt idx="13">
                  <c:v>ZONING GEN GOV</c:v>
                </c:pt>
                <c:pt idx="14">
                  <c:v>MISC REVENUE</c:v>
                </c:pt>
              </c:strCache>
            </c:strRef>
          </c:cat>
          <c:val>
            <c:numRef>
              <c:f>'C:\Users\ggordon\Desktop\[2018 Budget.xls]GF Pie'!$B$3:$B$17</c:f>
              <c:numCache>
                <c:formatCode>General</c:formatCode>
                <c:ptCount val="15"/>
                <c:pt idx="0">
                  <c:v>1808041</c:v>
                </c:pt>
                <c:pt idx="1">
                  <c:v>1247000</c:v>
                </c:pt>
                <c:pt idx="2">
                  <c:v>216228</c:v>
                </c:pt>
                <c:pt idx="3">
                  <c:v>141500</c:v>
                </c:pt>
                <c:pt idx="4">
                  <c:v>106100</c:v>
                </c:pt>
                <c:pt idx="5">
                  <c:v>102155</c:v>
                </c:pt>
                <c:pt idx="6">
                  <c:v>63600</c:v>
                </c:pt>
                <c:pt idx="7">
                  <c:v>51600</c:v>
                </c:pt>
                <c:pt idx="8">
                  <c:v>39000</c:v>
                </c:pt>
                <c:pt idx="9">
                  <c:v>39000</c:v>
                </c:pt>
                <c:pt idx="10">
                  <c:v>29500</c:v>
                </c:pt>
                <c:pt idx="11">
                  <c:v>18000</c:v>
                </c:pt>
                <c:pt idx="12">
                  <c:v>4964</c:v>
                </c:pt>
                <c:pt idx="13">
                  <c:v>2050</c:v>
                </c:pt>
                <c:pt idx="14">
                  <c:v>2000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6419-9745-AD64-BDC8363F11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64572803138647339"/>
          <c:y val="2.5474923742640279E-2"/>
          <c:w val="0.33479153310429099"/>
          <c:h val="0.96063644747109311"/>
        </c:manualLayout>
      </c:layout>
      <c:overlay val="0"/>
      <c:txPr>
        <a:bodyPr/>
        <a:lstStyle/>
        <a:p>
          <a:pPr>
            <a:defRPr sz="745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C4E7-2748-9D37-3E574119C2CD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1-C4E7-2748-9D37-3E574119C2CD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2-C4E7-2748-9D37-3E574119C2CD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3-C4E7-2748-9D37-3E574119C2CD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4-C4E7-2748-9D37-3E574119C2CD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05-C4E7-2748-9D37-3E574119C2CD}"/>
              </c:ext>
            </c:extLst>
          </c:dPt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06-C4E7-2748-9D37-3E574119C2CD}"/>
              </c:ext>
            </c:extLst>
          </c:dPt>
          <c:dPt>
            <c:idx val="7"/>
            <c:bubble3D val="0"/>
            <c:extLst>
              <c:ext xmlns:c16="http://schemas.microsoft.com/office/drawing/2014/chart" uri="{C3380CC4-5D6E-409C-BE32-E72D297353CC}">
                <c16:uniqueId val="{00000007-C4E7-2748-9D37-3E574119C2CD}"/>
              </c:ext>
            </c:extLst>
          </c:dPt>
          <c:dPt>
            <c:idx val="8"/>
            <c:bubble3D val="0"/>
            <c:extLst>
              <c:ext xmlns:c16="http://schemas.microsoft.com/office/drawing/2014/chart" uri="{C3380CC4-5D6E-409C-BE32-E72D297353CC}">
                <c16:uniqueId val="{00000008-C4E7-2748-9D37-3E574119C2CD}"/>
              </c:ext>
            </c:extLst>
          </c:dPt>
          <c:dPt>
            <c:idx val="9"/>
            <c:bubble3D val="0"/>
            <c:extLst>
              <c:ext xmlns:c16="http://schemas.microsoft.com/office/drawing/2014/chart" uri="{C3380CC4-5D6E-409C-BE32-E72D297353CC}">
                <c16:uniqueId val="{00000009-C4E7-2748-9D37-3E574119C2CD}"/>
              </c:ext>
            </c:extLst>
          </c:dPt>
          <c:dPt>
            <c:idx val="10"/>
            <c:bubble3D val="0"/>
            <c:extLst>
              <c:ext xmlns:c16="http://schemas.microsoft.com/office/drawing/2014/chart" uri="{C3380CC4-5D6E-409C-BE32-E72D297353CC}">
                <c16:uniqueId val="{0000000A-C4E7-2748-9D37-3E574119C2CD}"/>
              </c:ext>
            </c:extLst>
          </c:dPt>
          <c:dPt>
            <c:idx val="11"/>
            <c:bubble3D val="0"/>
            <c:extLst>
              <c:ext xmlns:c16="http://schemas.microsoft.com/office/drawing/2014/chart" uri="{C3380CC4-5D6E-409C-BE32-E72D297353CC}">
                <c16:uniqueId val="{0000000B-C4E7-2748-9D37-3E574119C2CD}"/>
              </c:ext>
            </c:extLst>
          </c:dPt>
          <c:dPt>
            <c:idx val="12"/>
            <c:bubble3D val="0"/>
            <c:extLst>
              <c:ext xmlns:c16="http://schemas.microsoft.com/office/drawing/2014/chart" uri="{C3380CC4-5D6E-409C-BE32-E72D297353CC}">
                <c16:uniqueId val="{0000000C-C4E7-2748-9D37-3E574119C2CD}"/>
              </c:ext>
            </c:extLst>
          </c:dPt>
          <c:dPt>
            <c:idx val="13"/>
            <c:bubble3D val="0"/>
            <c:extLst>
              <c:ext xmlns:c16="http://schemas.microsoft.com/office/drawing/2014/chart" uri="{C3380CC4-5D6E-409C-BE32-E72D297353CC}">
                <c16:uniqueId val="{0000000D-C4E7-2748-9D37-3E574119C2CD}"/>
              </c:ext>
            </c:extLst>
          </c:dPt>
          <c:dPt>
            <c:idx val="14"/>
            <c:bubble3D val="0"/>
            <c:extLst>
              <c:ext xmlns:c16="http://schemas.microsoft.com/office/drawing/2014/chart" uri="{C3380CC4-5D6E-409C-BE32-E72D297353CC}">
                <c16:uniqueId val="{0000000E-C4E7-2748-9D37-3E574119C2CD}"/>
              </c:ext>
            </c:extLst>
          </c:dPt>
          <c:dPt>
            <c:idx val="15"/>
            <c:bubble3D val="0"/>
            <c:extLst>
              <c:ext xmlns:c16="http://schemas.microsoft.com/office/drawing/2014/chart" uri="{C3380CC4-5D6E-409C-BE32-E72D297353CC}">
                <c16:uniqueId val="{0000000F-C4E7-2748-9D37-3E574119C2CD}"/>
              </c:ext>
            </c:extLst>
          </c:dPt>
          <c:dPt>
            <c:idx val="16"/>
            <c:bubble3D val="0"/>
            <c:extLst>
              <c:ext xmlns:c16="http://schemas.microsoft.com/office/drawing/2014/chart" uri="{C3380CC4-5D6E-409C-BE32-E72D297353CC}">
                <c16:uniqueId val="{00000010-C4E7-2748-9D37-3E574119C2CD}"/>
              </c:ext>
            </c:extLst>
          </c:dPt>
          <c:cat>
            <c:strRef>
              <c:f>'C:\Users\ggordon\Desktop\[2018 Budget.xls]GF Pie'!$A$23:$A$39</c:f>
              <c:strCache>
                <c:ptCount val="17"/>
                <c:pt idx="0">
                  <c:v>POLICE</c:v>
                </c:pt>
                <c:pt idx="1">
                  <c:v>ADMINISTRATION</c:v>
                </c:pt>
                <c:pt idx="2">
                  <c:v>GENERAL HIGHWAY MAINT</c:v>
                </c:pt>
                <c:pt idx="3">
                  <c:v>ZONING</c:v>
                </c:pt>
                <c:pt idx="4">
                  <c:v>GENERAL ROAD MAINT</c:v>
                </c:pt>
                <c:pt idx="5">
                  <c:v>REVITALIZATION &amp; REDEVELOPMENT</c:v>
                </c:pt>
                <c:pt idx="6">
                  <c:v>STORM SEWER</c:v>
                </c:pt>
                <c:pt idx="7">
                  <c:v>DEBT PAYMENT</c:v>
                </c:pt>
                <c:pt idx="8">
                  <c:v>CROSSING GUARD</c:v>
                </c:pt>
                <c:pt idx="9">
                  <c:v>STREET SIGNS/PARKING/TRAFFIC</c:v>
                </c:pt>
                <c:pt idx="10">
                  <c:v>CIVIC CONTRIBUTIONS</c:v>
                </c:pt>
                <c:pt idx="11">
                  <c:v>SNOW REMOVAL</c:v>
                </c:pt>
                <c:pt idx="12">
                  <c:v>STREET CLEANING</c:v>
                </c:pt>
                <c:pt idx="13">
                  <c:v>BUILDING INSPECTION</c:v>
                </c:pt>
                <c:pt idx="14">
                  <c:v>FIRE INSPECTOR</c:v>
                </c:pt>
                <c:pt idx="15">
                  <c:v>ELECTED OFFICIALS</c:v>
                </c:pt>
                <c:pt idx="16">
                  <c:v>TAX COLLECTION</c:v>
                </c:pt>
              </c:strCache>
            </c:strRef>
          </c:cat>
          <c:val>
            <c:numRef>
              <c:f>'C:\Users\ggordon\Desktop\[2018 Budget.xls]GF Pie'!$B$23:$B$39</c:f>
              <c:numCache>
                <c:formatCode>General</c:formatCode>
                <c:ptCount val="17"/>
                <c:pt idx="0">
                  <c:v>2126921</c:v>
                </c:pt>
                <c:pt idx="1">
                  <c:v>538663</c:v>
                </c:pt>
                <c:pt idx="2">
                  <c:v>376921</c:v>
                </c:pt>
                <c:pt idx="3">
                  <c:v>134575</c:v>
                </c:pt>
                <c:pt idx="4">
                  <c:v>126854</c:v>
                </c:pt>
                <c:pt idx="5">
                  <c:v>99496</c:v>
                </c:pt>
                <c:pt idx="6">
                  <c:v>81654</c:v>
                </c:pt>
                <c:pt idx="7">
                  <c:v>68788</c:v>
                </c:pt>
                <c:pt idx="8">
                  <c:v>64968</c:v>
                </c:pt>
                <c:pt idx="9">
                  <c:v>52308</c:v>
                </c:pt>
                <c:pt idx="10">
                  <c:v>51235</c:v>
                </c:pt>
                <c:pt idx="11">
                  <c:v>49808</c:v>
                </c:pt>
                <c:pt idx="12">
                  <c:v>37308</c:v>
                </c:pt>
                <c:pt idx="13">
                  <c:v>24000</c:v>
                </c:pt>
                <c:pt idx="14">
                  <c:v>14361</c:v>
                </c:pt>
                <c:pt idx="15">
                  <c:v>12478</c:v>
                </c:pt>
                <c:pt idx="16">
                  <c:v>10400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C4E7-2748-9D37-3E574119C2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64166655638633407"/>
          <c:y val="1.280430190128673E-2"/>
          <c:w val="0.34166677694699932"/>
          <c:h val="0.98151104282696378"/>
        </c:manualLayout>
      </c:layout>
      <c:overlay val="0"/>
      <c:txPr>
        <a:bodyPr/>
        <a:lstStyle/>
        <a:p>
          <a:pPr>
            <a:defRPr sz="745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3D1F5A-14E8-714A-A7C8-DBE74FA83AA5}" type="datetimeFigureOut">
              <a:rPr lang="en-US" smtClean="0"/>
              <a:t>3/13/19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7C3B5B-298D-2045-8EEB-DCDBB4713B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6716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C3B5B-298D-2045-8EEB-DCDBB4713B2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55839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C3B5B-298D-2045-8EEB-DCDBB4713B2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619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/>
              <a:pPr/>
              <a:t>3/13/19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/>
              <a:pPr/>
              <a:t>3/13/19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/>
              <a:pPr/>
              <a:t>3/13/19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/>
              <a:pPr/>
              <a:t>3/13/19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/>
              <a:pPr/>
              <a:t>3/13/19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/>
              <a:pPr/>
              <a:t>3/13/19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/>
              <a:pPr/>
              <a:t>3/13/19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/>
              <a:pPr/>
              <a:t>3/13/19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/>
              <a:pPr/>
              <a:t>3/13/19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/>
              <a:pPr/>
              <a:t>3/13/19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/>
              <a:pPr/>
              <a:t>3/13/19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/>
              <a:pPr/>
              <a:t>3/13/19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012E60-996A-2346-BA31-266313F1AF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3393" y="951208"/>
            <a:ext cx="7315200" cy="82028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Town Hall Meeting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63C42D-2167-304A-9641-876CC39B9B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77565" y="1760483"/>
            <a:ext cx="7315200" cy="914400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Borough of Ambler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A30983A-F239-944E-A821-CB9C4A8D75F7}"/>
              </a:ext>
            </a:extLst>
          </p:cNvPr>
          <p:cNvSpPr txBox="1"/>
          <p:nvPr/>
        </p:nvSpPr>
        <p:spPr>
          <a:xfrm>
            <a:off x="9448801" y="3327563"/>
            <a:ext cx="274319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Agenda:</a:t>
            </a:r>
          </a:p>
          <a:p>
            <a:pPr algn="ctr"/>
            <a:endParaRPr lang="en-US" dirty="0"/>
          </a:p>
          <a:p>
            <a:r>
              <a:rPr lang="en-US" sz="1600" dirty="0"/>
              <a:t>7:00 – Welcome</a:t>
            </a:r>
          </a:p>
          <a:p>
            <a:r>
              <a:rPr lang="en-US" sz="1600" dirty="0"/>
              <a:t>7:05 – State of the Borough</a:t>
            </a:r>
          </a:p>
          <a:p>
            <a:r>
              <a:rPr lang="en-US" sz="1600" dirty="0"/>
              <a:t>7:30 – Q &amp; A</a:t>
            </a:r>
          </a:p>
          <a:p>
            <a:r>
              <a:rPr lang="en-US" sz="1600" dirty="0"/>
              <a:t>8:30 - Conclusion</a:t>
            </a:r>
          </a:p>
        </p:txBody>
      </p:sp>
      <p:pic>
        <p:nvPicPr>
          <p:cNvPr id="7" name="Picture 2" descr="AmblerLogo">
            <a:extLst>
              <a:ext uri="{FF2B5EF4-FFF2-40B4-BE49-F238E27FC236}">
                <a16:creationId xmlns:a16="http://schemas.microsoft.com/office/drawing/2014/main" id="{BEB643CC-1935-B347-8B50-28A67C6CEF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6788" y="1099801"/>
            <a:ext cx="2133600" cy="203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5167CAF-341B-9649-BD60-75C4079AD4CB}"/>
              </a:ext>
            </a:extLst>
          </p:cNvPr>
          <p:cNvSpPr txBox="1"/>
          <p:nvPr/>
        </p:nvSpPr>
        <p:spPr>
          <a:xfrm>
            <a:off x="2890683" y="4574058"/>
            <a:ext cx="34806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</a:rPr>
              <a:t>Welcome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20E211-C343-C145-B3AC-DC8CB12600F6}"/>
              </a:ext>
            </a:extLst>
          </p:cNvPr>
          <p:cNvSpPr txBox="1"/>
          <p:nvPr/>
        </p:nvSpPr>
        <p:spPr>
          <a:xfrm>
            <a:off x="775920" y="2580767"/>
            <a:ext cx="342125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Mary Aversa, Borough Manager</a:t>
            </a:r>
          </a:p>
          <a:p>
            <a:r>
              <a:rPr lang="en-US" dirty="0"/>
              <a:t>Nancy Deininger, Council Person</a:t>
            </a:r>
          </a:p>
          <a:p>
            <a:r>
              <a:rPr lang="en-US" dirty="0"/>
              <a:t>Frank DeRuosi, Council President</a:t>
            </a:r>
          </a:p>
          <a:p>
            <a:r>
              <a:rPr lang="en-US" dirty="0"/>
              <a:t>Nellie DiPietro, Council Person </a:t>
            </a:r>
          </a:p>
          <a:p>
            <a:r>
              <a:rPr lang="en-US" dirty="0"/>
              <a:t>Erin Endicott, Council Person</a:t>
            </a:r>
          </a:p>
          <a:p>
            <a:r>
              <a:rPr lang="en-US" dirty="0"/>
              <a:t>Sara Hertz, Council Vice-President</a:t>
            </a:r>
          </a:p>
          <a:p>
            <a:endParaRPr lang="en-US" dirty="0"/>
          </a:p>
          <a:p>
            <a:r>
              <a:rPr lang="en-US" dirty="0"/>
              <a:t>								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859ABA-2A57-9F43-8558-B4AD162FB7DB}"/>
              </a:ext>
            </a:extLst>
          </p:cNvPr>
          <p:cNvSpPr txBox="1"/>
          <p:nvPr/>
        </p:nvSpPr>
        <p:spPr>
          <a:xfrm>
            <a:off x="4735165" y="2606995"/>
            <a:ext cx="386766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Robert Hoffman, Chief of Police</a:t>
            </a:r>
          </a:p>
          <a:p>
            <a:r>
              <a:rPr lang="en-US" dirty="0"/>
              <a:t>Salvatore Pasceri, Council Person</a:t>
            </a:r>
          </a:p>
          <a:p>
            <a:r>
              <a:rPr lang="en-US" dirty="0"/>
              <a:t>Glynnis Siskind, Council Person</a:t>
            </a:r>
          </a:p>
          <a:p>
            <a:r>
              <a:rPr lang="en-US" dirty="0"/>
              <a:t>Jeanne Sorg - Mayor</a:t>
            </a:r>
          </a:p>
          <a:p>
            <a:r>
              <a:rPr lang="en-US" dirty="0"/>
              <a:t>Francine Tomlinson, Council Person</a:t>
            </a:r>
          </a:p>
          <a:p>
            <a:r>
              <a:rPr lang="en-US" dirty="0"/>
              <a:t>Claudio Zaccone, Council Person</a:t>
            </a:r>
          </a:p>
        </p:txBody>
      </p:sp>
    </p:spTree>
    <p:extLst>
      <p:ext uri="{BB962C8B-B14F-4D97-AF65-F5344CB8AC3E}">
        <p14:creationId xmlns:p14="http://schemas.microsoft.com/office/powerpoint/2010/main" val="7341912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52B93-8651-F64B-B311-B212DBC37B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91374"/>
            <a:ext cx="3345366" cy="164241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/>
              <a:t>Ambler Square 2019 Update</a:t>
            </a:r>
            <a:br>
              <a:rPr lang="en-US" sz="3600" dirty="0"/>
            </a:br>
            <a:br>
              <a:rPr lang="en-US" sz="3600" dirty="0"/>
            </a:br>
            <a:r>
              <a:rPr lang="en-US" sz="2200" dirty="0"/>
              <a:t>Parks and Recreation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5BA53DDC-3AF9-1F4E-B7D5-1A775A13A90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6137" b="6137"/>
          <a:stretch>
            <a:fillRect/>
          </a:stretch>
        </p:blipFill>
        <p:spPr>
          <a:xfrm>
            <a:off x="3570643" y="767418"/>
            <a:ext cx="8181090" cy="5430181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BB4049-60D1-6D4F-BCFB-37200E0E3F5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E8DA9E3-4EAB-114C-B6F3-6ABB210E2D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032" y="2691537"/>
            <a:ext cx="2834640" cy="270199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B705186-7EF2-664C-9404-3E59A4857228}"/>
              </a:ext>
            </a:extLst>
          </p:cNvPr>
          <p:cNvSpPr txBox="1"/>
          <p:nvPr/>
        </p:nvSpPr>
        <p:spPr>
          <a:xfrm>
            <a:off x="674597" y="133516"/>
            <a:ext cx="115865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$102,000 Grant Received from the Pennsylvania Department of Conservation and Natural Resources</a:t>
            </a:r>
          </a:p>
        </p:txBody>
      </p:sp>
    </p:spTree>
    <p:extLst>
      <p:ext uri="{BB962C8B-B14F-4D97-AF65-F5344CB8AC3E}">
        <p14:creationId xmlns:p14="http://schemas.microsoft.com/office/powerpoint/2010/main" val="19236707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6A03D4-B92A-F54B-8757-FBD4E26D6A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625" y="990022"/>
            <a:ext cx="2947482" cy="258951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Storm Water</a:t>
            </a:r>
            <a:br>
              <a:rPr lang="en-US" dirty="0"/>
            </a:br>
            <a:r>
              <a:rPr lang="en-US" dirty="0"/>
              <a:t>Management</a:t>
            </a:r>
            <a:br>
              <a:rPr lang="en-US" dirty="0"/>
            </a:br>
            <a:r>
              <a:rPr lang="en-US" dirty="0"/>
              <a:t>and</a:t>
            </a:r>
            <a:br>
              <a:rPr lang="en-US" dirty="0"/>
            </a:br>
            <a:r>
              <a:rPr lang="en-US" dirty="0"/>
              <a:t>Growing Ambler Greener</a:t>
            </a:r>
            <a:br>
              <a:rPr lang="en-US" dirty="0"/>
            </a:br>
            <a:endParaRPr lang="en-US" sz="2700" dirty="0"/>
          </a:p>
        </p:txBody>
      </p:sp>
      <p:pic>
        <p:nvPicPr>
          <p:cNvPr id="3" name="Picture 2" descr="AmblerLogo">
            <a:extLst>
              <a:ext uri="{FF2B5EF4-FFF2-40B4-BE49-F238E27FC236}">
                <a16:creationId xmlns:a16="http://schemas.microsoft.com/office/drawing/2014/main" id="{E65A7E7B-7B03-D94B-B2EA-B424FDB58D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66" y="3298511"/>
            <a:ext cx="2133600" cy="203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E7EDF34-D8D6-7C4E-B2E6-4F12E10E62C6}"/>
              </a:ext>
            </a:extLst>
          </p:cNvPr>
          <p:cNvSpPr txBox="1"/>
          <p:nvPr/>
        </p:nvSpPr>
        <p:spPr>
          <a:xfrm>
            <a:off x="1892300" y="76991"/>
            <a:ext cx="90626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$206,100 Grant from the State – 2019 Update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F61A715-CC0B-BC4D-9BD2-F4E9855F1041}"/>
              </a:ext>
            </a:extLst>
          </p:cNvPr>
          <p:cNvSpPr txBox="1"/>
          <p:nvPr/>
        </p:nvSpPr>
        <p:spPr>
          <a:xfrm>
            <a:off x="3834110" y="808789"/>
            <a:ext cx="7961026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sz="2400" dirty="0"/>
              <a:t>18  Rain Barrels (250 as part of grant)</a:t>
            </a:r>
          </a:p>
          <a:p>
            <a:endParaRPr lang="en-US" sz="2400" dirty="0"/>
          </a:p>
          <a:p>
            <a:pPr marL="285750" indent="-285750">
              <a:buFont typeface="Wingdings" pitchFamily="2" charset="2"/>
              <a:buChar char="§"/>
            </a:pPr>
            <a:r>
              <a:rPr lang="en-US" sz="2400" dirty="0"/>
              <a:t>14 Downspout Planters (250 as part of grant)</a:t>
            </a:r>
          </a:p>
          <a:p>
            <a:endParaRPr lang="en-US" sz="2400" dirty="0"/>
          </a:p>
          <a:p>
            <a:pPr marL="285750" indent="-285750">
              <a:buFont typeface="Wingdings" pitchFamily="2" charset="2"/>
              <a:buChar char="§"/>
            </a:pPr>
            <a:r>
              <a:rPr lang="en-US" sz="2400" dirty="0"/>
              <a:t>Funds allocated for 75 Rain Gardens</a:t>
            </a:r>
          </a:p>
          <a:p>
            <a:endParaRPr lang="en-US" sz="2400" dirty="0"/>
          </a:p>
          <a:p>
            <a:pPr marL="285750" indent="-285750">
              <a:buFont typeface="Wingdings" pitchFamily="2" charset="2"/>
              <a:buChar char="§"/>
            </a:pPr>
            <a:r>
              <a:rPr lang="en-US" sz="2400" dirty="0"/>
              <a:t>Conducted Homeowner Storm Water Assessments</a:t>
            </a:r>
          </a:p>
          <a:p>
            <a:endParaRPr lang="en-US" sz="2400" dirty="0"/>
          </a:p>
          <a:p>
            <a:pPr marL="285750" indent="-285750">
              <a:buFont typeface="Wingdings" pitchFamily="2" charset="2"/>
              <a:buChar char="§"/>
            </a:pPr>
            <a:r>
              <a:rPr lang="en-US" sz="2400" dirty="0"/>
              <a:t>Conducted Assessments of Riparian Buffer Site Restoration</a:t>
            </a:r>
          </a:p>
          <a:p>
            <a:pPr marL="285750" indent="-285750">
              <a:buFont typeface="Wingdings" pitchFamily="2" charset="2"/>
              <a:buChar char="§"/>
            </a:pPr>
            <a:endParaRPr lang="en-US" sz="2400" dirty="0"/>
          </a:p>
          <a:p>
            <a:pPr marL="285750" indent="-285750">
              <a:buFont typeface="Wingdings" pitchFamily="2" charset="2"/>
              <a:buChar char="§"/>
            </a:pPr>
            <a:r>
              <a:rPr lang="en-US" sz="2400" dirty="0"/>
              <a:t>Held 8 Clean Stream/Clean Water Workshops</a:t>
            </a:r>
          </a:p>
          <a:p>
            <a:pPr marL="285750" indent="-285750">
              <a:buFont typeface="Wingdings" pitchFamily="2" charset="2"/>
              <a:buChar char="§"/>
            </a:pPr>
            <a:endParaRPr lang="en-US" sz="2400" dirty="0"/>
          </a:p>
          <a:p>
            <a:pPr marL="285750" indent="-285750">
              <a:buFont typeface="Wingdings" pitchFamily="2" charset="2"/>
              <a:buChar char="§"/>
            </a:pPr>
            <a:r>
              <a:rPr lang="en-US" sz="2400" dirty="0"/>
              <a:t>Planted 57 new trees in the Borough</a:t>
            </a:r>
          </a:p>
          <a:p>
            <a:endParaRPr lang="en-US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1A0C56-8982-A34B-BB99-6ADC4ED4C2CE}"/>
              </a:ext>
            </a:extLst>
          </p:cNvPr>
          <p:cNvSpPr txBox="1"/>
          <p:nvPr/>
        </p:nvSpPr>
        <p:spPr>
          <a:xfrm>
            <a:off x="214625" y="5425437"/>
            <a:ext cx="32587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Ambler Environmental Advisory 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Council</a:t>
            </a:r>
          </a:p>
        </p:txBody>
      </p:sp>
    </p:spTree>
    <p:extLst>
      <p:ext uri="{BB962C8B-B14F-4D97-AF65-F5344CB8AC3E}">
        <p14:creationId xmlns:p14="http://schemas.microsoft.com/office/powerpoint/2010/main" val="39983378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48B21FF-5282-094B-AA3F-E806CBC58E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6850" y="1029189"/>
            <a:ext cx="9004300" cy="4635500"/>
          </a:xfrm>
          <a:prstGeom prst="rect">
            <a:avLst/>
          </a:prstGeom>
        </p:spPr>
      </p:pic>
      <p:pic>
        <p:nvPicPr>
          <p:cNvPr id="5" name="Picture 4" descr="AmblerLogo">
            <a:extLst>
              <a:ext uri="{FF2B5EF4-FFF2-40B4-BE49-F238E27FC236}">
                <a16:creationId xmlns:a16="http://schemas.microsoft.com/office/drawing/2014/main" id="{FABA4587-F9A4-DE4A-9209-DFAECFAF18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0050" y="5179910"/>
            <a:ext cx="1164354" cy="1112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0528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C5272A-7DA3-9542-9D03-2D78C3DF8E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8"/>
            <a:ext cx="2947482" cy="1236304"/>
          </a:xfrm>
        </p:spPr>
        <p:txBody>
          <a:bodyPr>
            <a:normAutofit/>
          </a:bodyPr>
          <a:lstStyle/>
          <a:p>
            <a:pPr algn="ctr"/>
            <a:r>
              <a:rPr lang="en-US" sz="6000" dirty="0"/>
              <a:t>Budget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3ADB79-D812-9E40-9477-A372EAF6EC55}"/>
              </a:ext>
            </a:extLst>
          </p:cNvPr>
          <p:cNvSpPr txBox="1"/>
          <p:nvPr/>
        </p:nvSpPr>
        <p:spPr>
          <a:xfrm>
            <a:off x="4380236" y="803028"/>
            <a:ext cx="6874329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sz="3200" u="sng" dirty="0"/>
              <a:t>No tax increase in 2019.</a:t>
            </a:r>
          </a:p>
          <a:p>
            <a:endParaRPr lang="en-US" sz="3200" dirty="0"/>
          </a:p>
          <a:p>
            <a:pPr marL="285750" indent="-285750">
              <a:buFont typeface="Wingdings" pitchFamily="2" charset="2"/>
              <a:buChar char="§"/>
            </a:pPr>
            <a:r>
              <a:rPr lang="en-US" sz="3200" dirty="0"/>
              <a:t>Trash fee increase of $12.50 per quarter.</a:t>
            </a:r>
          </a:p>
          <a:p>
            <a:pPr marL="285750" indent="-285750">
              <a:buFont typeface="Wingdings" pitchFamily="2" charset="2"/>
              <a:buChar char="§"/>
            </a:pPr>
            <a:endParaRPr lang="en-US" sz="3200" dirty="0"/>
          </a:p>
          <a:p>
            <a:pPr marL="285750" indent="-285750">
              <a:buFont typeface="Wingdings" pitchFamily="2" charset="2"/>
              <a:buChar char="§"/>
            </a:pPr>
            <a:r>
              <a:rPr lang="en-US" sz="3200" dirty="0"/>
              <a:t>Sewer fee increase on average of $2.50 per quarter. </a:t>
            </a:r>
          </a:p>
          <a:p>
            <a:pPr marL="285750" indent="-285750">
              <a:buFont typeface="Wingdings" pitchFamily="2" charset="2"/>
              <a:buChar char="§"/>
            </a:pPr>
            <a:endParaRPr lang="en-US" sz="3200" dirty="0"/>
          </a:p>
          <a:p>
            <a:pPr marL="285750" indent="-285750">
              <a:buFont typeface="Wingdings" pitchFamily="2" charset="2"/>
              <a:buChar char="§"/>
            </a:pPr>
            <a:endParaRPr lang="en-US" sz="3200" dirty="0"/>
          </a:p>
          <a:p>
            <a:pPr marL="285750" indent="-285750">
              <a:buFont typeface="Wingdings" pitchFamily="2" charset="2"/>
              <a:buChar char="§"/>
            </a:pPr>
            <a:endParaRPr lang="en-US" sz="3200" dirty="0"/>
          </a:p>
          <a:p>
            <a:pPr marL="285750" indent="-285750">
              <a:buFont typeface="Wingdings" pitchFamily="2" charset="2"/>
              <a:buChar char="§"/>
            </a:pPr>
            <a:endParaRPr lang="en-US" dirty="0"/>
          </a:p>
        </p:txBody>
      </p:sp>
      <p:pic>
        <p:nvPicPr>
          <p:cNvPr id="5" name="Picture 2" descr="AmblerLogo">
            <a:extLst>
              <a:ext uri="{FF2B5EF4-FFF2-40B4-BE49-F238E27FC236}">
                <a16:creationId xmlns:a16="http://schemas.microsoft.com/office/drawing/2014/main" id="{7F8D2670-6A53-F745-BDEF-43A9A61F80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860" y="2965672"/>
            <a:ext cx="2133600" cy="203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77685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/>
          <p:cNvGraphicFramePr>
            <a:graphicFrameLocks/>
          </p:cNvGraphicFramePr>
          <p:nvPr>
            <p:extLst/>
          </p:nvPr>
        </p:nvGraphicFramePr>
        <p:xfrm>
          <a:off x="4876801" y="381000"/>
          <a:ext cx="4562475" cy="3524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68180220"/>
              </p:ext>
            </p:extLst>
          </p:nvPr>
        </p:nvGraphicFramePr>
        <p:xfrm>
          <a:off x="5288692" y="1421027"/>
          <a:ext cx="6203092" cy="43742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56453" y="169389"/>
            <a:ext cx="7426411" cy="944562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2019 General Fund Revenues</a:t>
            </a:r>
            <a:br>
              <a:rPr lang="en-US" dirty="0">
                <a:solidFill>
                  <a:schemeClr val="tx1"/>
                </a:solidFill>
              </a:rPr>
            </a:br>
            <a:endParaRPr lang="en-US" sz="3200" dirty="0">
              <a:solidFill>
                <a:schemeClr val="tx1"/>
              </a:solidFill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E28507E-A036-454F-B916-DEEC90C5E1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8568576"/>
              </p:ext>
            </p:extLst>
          </p:nvPr>
        </p:nvGraphicFramePr>
        <p:xfrm>
          <a:off x="335279" y="1071938"/>
          <a:ext cx="4358642" cy="472338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318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45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22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255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GENERAL FUND REVENUES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2557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255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PROPERTY TAXES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$1,810,653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43.92%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255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LOCAL ENABLING TAXES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$1,335,000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32.38%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421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Misc GRANTS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$178,997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4.34%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255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RESERVE TRANSFERS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$171,229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4.15%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255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BUS LICENSES &amp; PERMITS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$131,500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3.19%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255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HIGHWAYS AND STREETS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$146,025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3.54%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255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INTERFUND TRANSFERS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$89,846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2.18%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314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NON BUSINESS LICENSES &amp; PERMITS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$63,700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1.55%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255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PUBLIC SAFETY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$52,600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1.28%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255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INTERGOVERMENTAL REVENUE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$40,000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0.97%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2255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FINES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$42,000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1.02%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2255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RENTS &amp; ROYALTIES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$31,500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0.76%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2255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INTEREST EARNINGS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$20,000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0.49%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2255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STATE SHARED REVENUE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$5,964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0.14%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2255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ZONING GEN GOV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$2,050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0.05%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2255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MISC REVENUE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$1,800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0.04%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22557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2255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REVENUE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$4,122,864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3C401637-2362-C443-BDC9-1021F3C9E47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5873804"/>
              </p:ext>
            </p:extLst>
          </p:nvPr>
        </p:nvGraphicFramePr>
        <p:xfrm>
          <a:off x="5814268" y="701040"/>
          <a:ext cx="5368595" cy="5471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3432105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0087" y="122940"/>
            <a:ext cx="5066269" cy="939741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2019 General Fund Expenses</a:t>
            </a:r>
            <a:br>
              <a:rPr lang="en-US" sz="2800" dirty="0">
                <a:solidFill>
                  <a:schemeClr val="tx1"/>
                </a:solidFill>
              </a:rPr>
            </a:br>
            <a:endParaRPr lang="en-US" sz="2800" dirty="0">
              <a:solidFill>
                <a:schemeClr val="tx1"/>
              </a:solidFill>
            </a:endParaRPr>
          </a:p>
        </p:txBody>
      </p:sp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D4920617-569A-6A46-AA56-4738A46DD7E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6941426"/>
              </p:ext>
            </p:extLst>
          </p:nvPr>
        </p:nvGraphicFramePr>
        <p:xfrm>
          <a:off x="169675" y="1062680"/>
          <a:ext cx="4757925" cy="46713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638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28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12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337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GENERAL FUND EXPENSES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37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POLICE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$2,189,603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53.11%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337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ADMINISTRATION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$518,005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12.56%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337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GENERAL HIGHWAY MAINT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$522,130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12.66%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528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STREET SIGNS/PARKING/TRAFFIC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$209,938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5.09%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337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ZONING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$134,207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3.26%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337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GENERAL ROAD MAINT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$113,833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2.76%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528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REVITALIZATION &amp; REDEVELOPMENT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$130,050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3.15%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337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DEBT PAYMENT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$68,788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1.67%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337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CROSSING GUARD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$65,872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1.60%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337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STORM SEWER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$32,633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0.79%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337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SNOW REMOVAL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$26,396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0.64%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337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STREET CLEANING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$25,296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0.61%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337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CIVIC CONTRIBUTIONS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$24,623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0.60%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1337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BUILDING INSPECTION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$24,000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0.58%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1337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FIRE INSPECTOR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$14,612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0.35%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1337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ELECTED OFFICIALS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$12,478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0.30%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1337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TAX COLLECTION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$10,400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0.25%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13378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1337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EXPENDITURES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$4,122,864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100.00%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7AD84A4D-0D43-544C-80BF-F0D1DE767D6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36295517"/>
              </p:ext>
            </p:extLst>
          </p:nvPr>
        </p:nvGraphicFramePr>
        <p:xfrm>
          <a:off x="5143328" y="871236"/>
          <a:ext cx="5892972" cy="50714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93487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AAE91-96C6-AF47-A655-193B1D537F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Fund</a:t>
            </a:r>
            <a:br>
              <a:rPr lang="en-US" dirty="0"/>
            </a:br>
            <a:r>
              <a:rPr lang="en-US" dirty="0"/>
              <a:t>and Reserves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3A56DDE-84D5-7A4B-B217-8A111E5F6018}"/>
              </a:ext>
            </a:extLst>
          </p:cNvPr>
          <p:cNvSpPr/>
          <p:nvPr/>
        </p:nvSpPr>
        <p:spPr>
          <a:xfrm>
            <a:off x="4013200" y="1854767"/>
            <a:ext cx="68707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The Major Contributing factors in the Borough Financial Heath are:</a:t>
            </a:r>
          </a:p>
          <a:p>
            <a:r>
              <a:rPr lang="en-US" dirty="0"/>
              <a:t> </a:t>
            </a:r>
          </a:p>
          <a:p>
            <a:pPr lvl="0"/>
            <a:r>
              <a:rPr lang="en-US" dirty="0"/>
              <a:t>Increase in the Borough’s Assessed Value</a:t>
            </a:r>
          </a:p>
          <a:p>
            <a:r>
              <a:rPr lang="en-US" dirty="0"/>
              <a:t>From $ 277,824,220 in 2011 to $ 290,043,020 in 2017 -  4% increase</a:t>
            </a:r>
          </a:p>
          <a:p>
            <a:r>
              <a:rPr lang="en-US" dirty="0"/>
              <a:t> </a:t>
            </a:r>
          </a:p>
          <a:p>
            <a:pPr lvl="0"/>
            <a:r>
              <a:rPr lang="en-US" dirty="0"/>
              <a:t>Increase in Earned Income Tax Receipts</a:t>
            </a:r>
          </a:p>
          <a:p>
            <a:r>
              <a:rPr lang="en-US" dirty="0"/>
              <a:t>From $ 615,712 in 2011 to  $966,079 in 2017 -  36% increase</a:t>
            </a:r>
          </a:p>
          <a:p>
            <a:r>
              <a:rPr lang="en-US" dirty="0"/>
              <a:t> </a:t>
            </a:r>
          </a:p>
          <a:p>
            <a:pPr lvl="0"/>
            <a:r>
              <a:rPr lang="en-US" dirty="0"/>
              <a:t>Conservative spending and diligence in finding cost saving measures – Expenditure Totals </a:t>
            </a:r>
          </a:p>
          <a:p>
            <a:r>
              <a:rPr lang="en-US" dirty="0"/>
              <a:t>From $3,670,108 in 2011 to $3,355,794 in 2017 -  8% decrease</a:t>
            </a:r>
          </a:p>
        </p:txBody>
      </p:sp>
    </p:spTree>
    <p:extLst>
      <p:ext uri="{BB962C8B-B14F-4D97-AF65-F5344CB8AC3E}">
        <p14:creationId xmlns:p14="http://schemas.microsoft.com/office/powerpoint/2010/main" val="20387109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>
            <a:normAutofit/>
          </a:bodyPr>
          <a:lstStyle/>
          <a:p>
            <a:r>
              <a:rPr lang="en-US" dirty="0"/>
              <a:t>General Fund Reserves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7" name="Content Placeholder 5">
            <a:extLst>
              <a:ext uri="{FF2B5EF4-FFF2-40B4-BE49-F238E27FC236}">
                <a16:creationId xmlns:a16="http://schemas.microsoft.com/office/drawing/2014/main" id="{09D900D0-C1EA-7544-9560-ECF411B2FF6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8265116"/>
              </p:ext>
            </p:extLst>
          </p:nvPr>
        </p:nvGraphicFramePr>
        <p:xfrm>
          <a:off x="3898900" y="406400"/>
          <a:ext cx="7327900" cy="571500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115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418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372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372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38622"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The Borough maintains it's Financial Health through 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1341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Responsible Balanced Budgets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1341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1341"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The Borough's current Financial Health is reflected in it's 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1341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increase in reserves over the last 6 years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1341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17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Year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Reserve Balance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Surplus (Deficit)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17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$            971,661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$         153,438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17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$         1,138,673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$         167,012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17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$         1,806,027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$         667,354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17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$         2,021,572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$         215,545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17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$         1,624,487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$       (397,085)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17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$         2,292,345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$         667,858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517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$         2,924,293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$         631,948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51789"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51789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Total Reserve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51789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Increase over 6 years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$2,106,070.00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4200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5FF706-C7CB-7C45-8456-76A010C553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8"/>
            <a:ext cx="2947482" cy="1769834"/>
          </a:xfrm>
        </p:spPr>
        <p:txBody>
          <a:bodyPr/>
          <a:lstStyle/>
          <a:p>
            <a:pPr algn="ctr"/>
            <a:r>
              <a:rPr lang="en-US" dirty="0"/>
              <a:t>2018 in Review</a:t>
            </a:r>
          </a:p>
        </p:txBody>
      </p:sp>
      <p:pic>
        <p:nvPicPr>
          <p:cNvPr id="3" name="Picture 2" descr="AmblerLogo">
            <a:extLst>
              <a:ext uri="{FF2B5EF4-FFF2-40B4-BE49-F238E27FC236}">
                <a16:creationId xmlns:a16="http://schemas.microsoft.com/office/drawing/2014/main" id="{5FD56F57-09D8-F547-BACF-6A273FBB30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069" y="3138666"/>
            <a:ext cx="2133600" cy="203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7EAB14D-BD7E-D244-BDBF-873D3BDA715B}"/>
              </a:ext>
            </a:extLst>
          </p:cNvPr>
          <p:cNvSpPr txBox="1"/>
          <p:nvPr/>
        </p:nvSpPr>
        <p:spPr>
          <a:xfrm>
            <a:off x="3958542" y="862228"/>
            <a:ext cx="707213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sz="2800" dirty="0"/>
              <a:t>New Police Chief</a:t>
            </a:r>
          </a:p>
          <a:p>
            <a:pPr marL="285750" indent="-285750">
              <a:buFont typeface="Wingdings" pitchFamily="2" charset="2"/>
              <a:buChar char="§"/>
            </a:pPr>
            <a:endParaRPr lang="en-US" sz="2800" dirty="0"/>
          </a:p>
          <a:p>
            <a:pPr marL="285750" indent="-285750">
              <a:buFont typeface="Wingdings" pitchFamily="2" charset="2"/>
              <a:buChar char="§"/>
            </a:pPr>
            <a:r>
              <a:rPr lang="en-US" sz="2800" dirty="0"/>
              <a:t>Swings in Ricciardi Park</a:t>
            </a:r>
          </a:p>
          <a:p>
            <a:pPr marL="285750" indent="-285750">
              <a:buFont typeface="Wingdings" pitchFamily="2" charset="2"/>
              <a:buChar char="§"/>
            </a:pPr>
            <a:endParaRPr lang="en-US" sz="2800" dirty="0"/>
          </a:p>
          <a:p>
            <a:pPr marL="285750" indent="-285750">
              <a:buFont typeface="Wingdings" pitchFamily="2" charset="2"/>
              <a:buChar char="§"/>
            </a:pPr>
            <a:r>
              <a:rPr lang="en-US" sz="2800" dirty="0"/>
              <a:t>Bamboo Ordinance</a:t>
            </a:r>
          </a:p>
          <a:p>
            <a:endParaRPr lang="en-US" sz="2800" dirty="0"/>
          </a:p>
          <a:p>
            <a:pPr marL="285750" indent="-285750">
              <a:buFont typeface="Wingdings" pitchFamily="2" charset="2"/>
              <a:buChar char="§"/>
            </a:pPr>
            <a:r>
              <a:rPr lang="en-US" sz="2800" dirty="0"/>
              <a:t>Firearms Resolution</a:t>
            </a:r>
          </a:p>
          <a:p>
            <a:endParaRPr lang="en-US" sz="2800" dirty="0"/>
          </a:p>
          <a:p>
            <a:pPr marL="285750" indent="-285750">
              <a:buFont typeface="Wingdings" pitchFamily="2" charset="2"/>
              <a:buChar char="§"/>
            </a:pPr>
            <a:r>
              <a:rPr lang="en-US" sz="2800" dirty="0"/>
              <a:t>Municipal Parking Upgrades</a:t>
            </a:r>
          </a:p>
          <a:p>
            <a:endParaRPr lang="en-US" sz="2800" dirty="0"/>
          </a:p>
          <a:p>
            <a:pPr marL="285750" indent="-285750">
              <a:buFont typeface="Wingdings" pitchFamily="2" charset="2"/>
              <a:buChar char="§"/>
            </a:pPr>
            <a:r>
              <a:rPr lang="en-US" sz="2800" dirty="0"/>
              <a:t>Beautification to Butler Avenue</a:t>
            </a:r>
          </a:p>
          <a:p>
            <a:pPr marL="285750" indent="-285750">
              <a:buFont typeface="Wingdings" pitchFamily="2" charset="2"/>
              <a:buChar char="§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019365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59CF6-D8E6-2544-A527-9166F17E91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43000"/>
            <a:ext cx="3090672" cy="1371600"/>
          </a:xfrm>
        </p:spPr>
        <p:txBody>
          <a:bodyPr/>
          <a:lstStyle/>
          <a:p>
            <a:pPr algn="ctr"/>
            <a:r>
              <a:rPr lang="en-US" dirty="0"/>
              <a:t>Looking Ahead </a:t>
            </a:r>
            <a:br>
              <a:rPr lang="en-US" dirty="0"/>
            </a:br>
            <a:r>
              <a:rPr lang="en-US" dirty="0"/>
              <a:t>2019</a:t>
            </a:r>
          </a:p>
        </p:txBody>
      </p:sp>
      <p:pic>
        <p:nvPicPr>
          <p:cNvPr id="5" name="Picture 4" descr="AmblerLogo">
            <a:extLst>
              <a:ext uri="{FF2B5EF4-FFF2-40B4-BE49-F238E27FC236}">
                <a16:creationId xmlns:a16="http://schemas.microsoft.com/office/drawing/2014/main" id="{2E8D3AB0-0AF4-E34D-9ABD-1D996220ED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447" y="2998966"/>
            <a:ext cx="2537810" cy="2423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A170D20-A92D-4F4C-9056-A30966135A6C}"/>
              </a:ext>
            </a:extLst>
          </p:cNvPr>
          <p:cNvSpPr txBox="1"/>
          <p:nvPr/>
        </p:nvSpPr>
        <p:spPr>
          <a:xfrm>
            <a:off x="3848100" y="800100"/>
            <a:ext cx="763270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sz="2400" dirty="0"/>
              <a:t>Phase II Municipal Parking Upgrades</a:t>
            </a:r>
          </a:p>
          <a:p>
            <a:endParaRPr lang="en-US" sz="2400" dirty="0"/>
          </a:p>
          <a:p>
            <a:pPr marL="285750" indent="-285750">
              <a:buFont typeface="Wingdings" pitchFamily="2" charset="2"/>
              <a:buChar char="§"/>
            </a:pPr>
            <a:r>
              <a:rPr lang="en-US" sz="2400" dirty="0"/>
              <a:t>Continue to phase in LED street lights</a:t>
            </a:r>
          </a:p>
          <a:p>
            <a:endParaRPr lang="en-US" sz="2400" dirty="0"/>
          </a:p>
          <a:p>
            <a:pPr marL="285750" indent="-285750">
              <a:buFont typeface="Wingdings" pitchFamily="2" charset="2"/>
              <a:buChar char="§"/>
            </a:pPr>
            <a:r>
              <a:rPr lang="en-US" sz="2400" dirty="0"/>
              <a:t>Solar Energy for Municipal Buildings</a:t>
            </a:r>
          </a:p>
          <a:p>
            <a:pPr marL="285750" indent="-285750">
              <a:buFont typeface="Wingdings" pitchFamily="2" charset="2"/>
              <a:buChar char="§"/>
            </a:pPr>
            <a:endParaRPr lang="en-US" sz="2400" dirty="0"/>
          </a:p>
          <a:p>
            <a:pPr marL="285750" indent="-285750">
              <a:buFont typeface="Wingdings" pitchFamily="2" charset="2"/>
              <a:buChar char="§"/>
            </a:pPr>
            <a:r>
              <a:rPr lang="en-US" sz="2400" dirty="0"/>
              <a:t>RF100</a:t>
            </a:r>
          </a:p>
          <a:p>
            <a:pPr marL="285750" indent="-285750">
              <a:buFont typeface="Wingdings" pitchFamily="2" charset="2"/>
              <a:buChar char="§"/>
            </a:pPr>
            <a:endParaRPr lang="en-US" sz="2400" dirty="0"/>
          </a:p>
          <a:p>
            <a:pPr marL="285750" indent="-285750">
              <a:buFont typeface="Wingdings" pitchFamily="2" charset="2"/>
              <a:buChar char="§"/>
            </a:pPr>
            <a:r>
              <a:rPr lang="en-US" sz="2400" dirty="0"/>
              <a:t>Plastics Resolution/Ordinance</a:t>
            </a:r>
          </a:p>
          <a:p>
            <a:pPr marL="285750" indent="-285750">
              <a:buFont typeface="Wingdings" pitchFamily="2" charset="2"/>
              <a:buChar char="§"/>
            </a:pPr>
            <a:endParaRPr lang="en-US" sz="2400" dirty="0"/>
          </a:p>
          <a:p>
            <a:pPr marL="285750" indent="-285750">
              <a:buFont typeface="Wingdings" pitchFamily="2" charset="2"/>
              <a:buChar char="§"/>
            </a:pPr>
            <a:r>
              <a:rPr lang="en-US" sz="2400" dirty="0"/>
              <a:t>Friends of the Parks Initiative</a:t>
            </a:r>
          </a:p>
          <a:p>
            <a:pPr marL="285750" indent="-285750">
              <a:buFont typeface="Wingdings" pitchFamily="2" charset="2"/>
              <a:buChar char="§"/>
            </a:pPr>
            <a:endParaRPr lang="en-US" sz="2400" dirty="0"/>
          </a:p>
          <a:p>
            <a:pPr marL="285750" indent="-285750">
              <a:buFont typeface="Wingdings" pitchFamily="2" charset="2"/>
              <a:buChar char="§"/>
            </a:pPr>
            <a:r>
              <a:rPr lang="en-US" sz="2400" dirty="0"/>
              <a:t>Return of Summer Parks and Recreation Events</a:t>
            </a:r>
          </a:p>
          <a:p>
            <a:pPr marL="285750" indent="-285750">
              <a:buFont typeface="Wingdings" pitchFamily="2" charset="2"/>
              <a:buChar char="§"/>
            </a:pPr>
            <a:endParaRPr lang="en-US" dirty="0"/>
          </a:p>
          <a:p>
            <a:pPr marL="285750" indent="-285750">
              <a:buFont typeface="Wingdings" pitchFamily="2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0006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D2137-2E6F-B442-BDCB-D44B13FFC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273" y="1512556"/>
            <a:ext cx="3021622" cy="927385"/>
          </a:xfrm>
        </p:spPr>
        <p:txBody>
          <a:bodyPr>
            <a:noAutofit/>
          </a:bodyPr>
          <a:lstStyle/>
          <a:p>
            <a:pPr algn="ctr"/>
            <a:r>
              <a:rPr lang="en-US" sz="3800" dirty="0"/>
              <a:t>2019 Capital Improvements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7CDBB7-67B4-9246-86D6-917B2E7C69A4}"/>
              </a:ext>
            </a:extLst>
          </p:cNvPr>
          <p:cNvSpPr txBox="1"/>
          <p:nvPr/>
        </p:nvSpPr>
        <p:spPr>
          <a:xfrm>
            <a:off x="3979150" y="1512556"/>
            <a:ext cx="7327557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Completion of Phase II of Borough Hall renovations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Replacement of Borough owned sidewalks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Replacement of municipal garage roof</a:t>
            </a:r>
          </a:p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Repairs to Hendricks/Rose Valley bridges</a:t>
            </a:r>
          </a:p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Paving of Cavalier parking lot.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4" name="Picture 3" descr="AmblerLogo">
            <a:extLst>
              <a:ext uri="{FF2B5EF4-FFF2-40B4-BE49-F238E27FC236}">
                <a16:creationId xmlns:a16="http://schemas.microsoft.com/office/drawing/2014/main" id="{79563124-6CCF-724C-B64A-50D865C330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069" y="3138666"/>
            <a:ext cx="2133600" cy="203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8201388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3721</TotalTime>
  <Words>638</Words>
  <Application>Microsoft Macintosh PowerPoint</Application>
  <PresentationFormat>Widescreen</PresentationFormat>
  <Paragraphs>240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Corbel</vt:lpstr>
      <vt:lpstr>Wingdings</vt:lpstr>
      <vt:lpstr>Wingdings 2</vt:lpstr>
      <vt:lpstr>Frame</vt:lpstr>
      <vt:lpstr>Town Hall Meeting</vt:lpstr>
      <vt:lpstr>Budget</vt:lpstr>
      <vt:lpstr>2019 General Fund Revenues </vt:lpstr>
      <vt:lpstr>2019 General Fund Expenses </vt:lpstr>
      <vt:lpstr>General Fund and Reserves</vt:lpstr>
      <vt:lpstr>General Fund Reserves </vt:lpstr>
      <vt:lpstr>2018 in Review</vt:lpstr>
      <vt:lpstr>Looking Ahead  2019</vt:lpstr>
      <vt:lpstr>2019 Capital Improvements</vt:lpstr>
      <vt:lpstr>Ambler Square 2019 Update  Parks and Recreation</vt:lpstr>
      <vt:lpstr>Storm Water Management and Growing Ambler Greener </vt:lpstr>
      <vt:lpstr>PowerPoint Presentation</vt:lpstr>
    </vt:vector>
  </TitlesOfParts>
  <Company/>
  <LinksUpToDate>false</LinksUpToDate>
  <SharedDoc>false</SharedDoc>
  <HyperlinksChanged>false</HyperlinksChanged>
  <AppVersion>16.0010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Town Hall Meeting</dc:title>
  <dc:creator>Frank DeRuosi</dc:creator>
  <cp:lastModifiedBy>Frank DeRuosi</cp:lastModifiedBy>
  <cp:revision>51</cp:revision>
  <dcterms:created xsi:type="dcterms:W3CDTF">2018-02-14T21:49:11Z</dcterms:created>
  <dcterms:modified xsi:type="dcterms:W3CDTF">2019-03-13T21:08:51Z</dcterms:modified>
</cp:coreProperties>
</file>